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5" r:id="rId3"/>
    <p:sldId id="266" r:id="rId4"/>
    <p:sldId id="267" r:id="rId5"/>
    <p:sldId id="276" r:id="rId6"/>
    <p:sldId id="286" r:id="rId7"/>
    <p:sldId id="285" r:id="rId8"/>
    <p:sldId id="257" r:id="rId9"/>
    <p:sldId id="258" r:id="rId10"/>
    <p:sldId id="259" r:id="rId11"/>
    <p:sldId id="260" r:id="rId12"/>
    <p:sldId id="288" r:id="rId13"/>
    <p:sldId id="274" r:id="rId14"/>
    <p:sldId id="279" r:id="rId15"/>
    <p:sldId id="282" r:id="rId16"/>
    <p:sldId id="280" r:id="rId17"/>
  </p:sldIdLst>
  <p:sldSz cx="9144000" cy="6858000" type="screen4x3"/>
  <p:notesSz cx="6858000" cy="9926638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94660"/>
  </p:normalViewPr>
  <p:slideViewPr>
    <p:cSldViewPr>
      <p:cViewPr varScale="1">
        <p:scale>
          <a:sx n="101" d="100"/>
          <a:sy n="101" d="100"/>
        </p:scale>
        <p:origin x="-1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A770-78A9-46E5-B069-75EDD76F0F85}" type="datetimeFigureOut">
              <a:rPr lang="bg-BG" smtClean="0"/>
              <a:t>6.12.2017 г.</a:t>
            </a:fld>
            <a:endParaRPr lang="bg-B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BA5DB10-41E1-4769-8C67-1A63B5C55548}" type="slidenum">
              <a:rPr lang="bg-BG" smtClean="0"/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A770-78A9-46E5-B069-75EDD76F0F85}" type="datetimeFigureOut">
              <a:rPr lang="bg-BG" smtClean="0"/>
              <a:t>6.12.2017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5DB10-41E1-4769-8C67-1A63B5C55548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BA5DB10-41E1-4769-8C67-1A63B5C55548}" type="slidenum">
              <a:rPr lang="bg-BG" smtClean="0"/>
              <a:t>‹#›</a:t>
            </a:fld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A770-78A9-46E5-B069-75EDD76F0F85}" type="datetimeFigureOut">
              <a:rPr lang="bg-BG" smtClean="0"/>
              <a:t>6.12.2017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A770-78A9-46E5-B069-75EDD76F0F85}" type="datetimeFigureOut">
              <a:rPr lang="bg-BG" smtClean="0"/>
              <a:t>6.12.2017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BA5DB10-41E1-4769-8C67-1A63B5C55548}" type="slidenum">
              <a:rPr lang="bg-BG" smtClean="0"/>
              <a:t>‹#›</a:t>
            </a:fld>
            <a:endParaRPr lang="bg-BG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A770-78A9-46E5-B069-75EDD76F0F85}" type="datetimeFigureOut">
              <a:rPr lang="bg-BG" smtClean="0"/>
              <a:t>6.12.2017 г.</a:t>
            </a:fld>
            <a:endParaRPr lang="bg-BG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BA5DB10-41E1-4769-8C67-1A63B5C55548}" type="slidenum">
              <a:rPr lang="bg-BG" smtClean="0"/>
              <a:t>‹#›</a:t>
            </a:fld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88DA770-78A9-46E5-B069-75EDD76F0F85}" type="datetimeFigureOut">
              <a:rPr lang="bg-BG" smtClean="0"/>
              <a:t>6.12.2017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5DB10-41E1-4769-8C67-1A63B5C55548}" type="slidenum">
              <a:rPr lang="bg-BG" smtClean="0"/>
              <a:t>‹#›</a:t>
            </a:fld>
            <a:endParaRPr lang="bg-BG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A770-78A9-46E5-B069-75EDD76F0F85}" type="datetimeFigureOut">
              <a:rPr lang="bg-BG" smtClean="0"/>
              <a:t>6.12.2017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bg-BG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BA5DB10-41E1-4769-8C67-1A63B5C55548}" type="slidenum">
              <a:rPr lang="bg-BG" smtClean="0"/>
              <a:t>‹#›</a:t>
            </a:fld>
            <a:endParaRPr lang="bg-BG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A770-78A9-46E5-B069-75EDD76F0F85}" type="datetimeFigureOut">
              <a:rPr lang="bg-BG" smtClean="0"/>
              <a:t>6.12.2017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BA5DB10-41E1-4769-8C67-1A63B5C55548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A770-78A9-46E5-B069-75EDD76F0F85}" type="datetimeFigureOut">
              <a:rPr lang="bg-BG" smtClean="0"/>
              <a:t>6.12.2017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BA5DB10-41E1-4769-8C67-1A63B5C55548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BA5DB10-41E1-4769-8C67-1A63B5C55548}" type="slidenum">
              <a:rPr lang="bg-BG" smtClean="0"/>
              <a:t>‹#›</a:t>
            </a:fld>
            <a:endParaRPr lang="bg-BG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A770-78A9-46E5-B069-75EDD76F0F85}" type="datetimeFigureOut">
              <a:rPr lang="bg-BG" smtClean="0"/>
              <a:t>6.12.2017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BA5DB10-41E1-4769-8C67-1A63B5C55548}" type="slidenum">
              <a:rPr lang="bg-BG" smtClean="0"/>
              <a:t>‹#›</a:t>
            </a:fld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88DA770-78A9-46E5-B069-75EDD76F0F85}" type="datetimeFigureOut">
              <a:rPr lang="bg-BG" smtClean="0"/>
              <a:t>6.12.2017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88DA770-78A9-46E5-B069-75EDD76F0F85}" type="datetimeFigureOut">
              <a:rPr lang="bg-BG" smtClean="0"/>
              <a:t>6.12.2017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BA5DB10-41E1-4769-8C67-1A63B5C55548}" type="slidenum">
              <a:rPr lang="bg-BG" smtClean="0"/>
              <a:t>‹#›</a:t>
            </a:fld>
            <a:endParaRPr lang="bg-BG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2819400"/>
            <a:ext cx="4392488" cy="3273896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bg-BG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Д-р Галя Кондева</a:t>
            </a:r>
          </a:p>
          <a:p>
            <a:pPr>
              <a:lnSpc>
                <a:spcPct val="90000"/>
              </a:lnSpc>
              <a:defRPr/>
            </a:pPr>
            <a:r>
              <a:rPr lang="bg-BG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 </a:t>
            </a:r>
            <a:r>
              <a:rPr lang="bg-BG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дирекция</a:t>
            </a:r>
          </a:p>
          <a:p>
            <a:pPr>
              <a:lnSpc>
                <a:spcPct val="90000"/>
              </a:lnSpc>
              <a:defRPr/>
            </a:pPr>
            <a:r>
              <a:rPr lang="bg-BG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 Лекарствени продукти, медицински изделия и контрол по предписване и отпускане“</a:t>
            </a:r>
          </a:p>
          <a:p>
            <a:pPr>
              <a:lnSpc>
                <a:spcPct val="90000"/>
              </a:lnSpc>
              <a:defRPr/>
            </a:pPr>
            <a:r>
              <a:rPr lang="bg-BG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НЗОК </a:t>
            </a:r>
          </a:p>
          <a:p>
            <a:endParaRPr lang="bg-BG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752600"/>
          </a:xfrm>
        </p:spPr>
        <p:txBody>
          <a:bodyPr>
            <a:normAutofit fontScale="90000"/>
          </a:bodyPr>
          <a:lstStyle/>
          <a:p>
            <a:r>
              <a:rPr lang="bg-BG" sz="4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Биоподобните</a:t>
            </a:r>
            <a:r>
              <a:rPr lang="bg-BG" sz="44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лекарствени продукти</a:t>
            </a:r>
            <a:r>
              <a:rPr lang="en-US" sz="44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44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през погледа на НЗОК</a:t>
            </a: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05064"/>
            <a:ext cx="2743969" cy="1656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611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323" y="116632"/>
            <a:ext cx="8497133" cy="1080120"/>
          </a:xfrm>
        </p:spPr>
        <p:txBody>
          <a:bodyPr>
            <a:noAutofit/>
          </a:bodyPr>
          <a:lstStyle/>
          <a:p>
            <a:r>
              <a:rPr lang="bg-BG" sz="2400" b="1" dirty="0" smtClean="0">
                <a:solidFill>
                  <a:schemeClr val="accent1"/>
                </a:solidFill>
              </a:rPr>
              <a:t/>
            </a:r>
            <a:br>
              <a:rPr lang="bg-BG" sz="2400" b="1" dirty="0" smtClean="0">
                <a:solidFill>
                  <a:schemeClr val="accent1"/>
                </a:solidFill>
              </a:rPr>
            </a:br>
            <a:r>
              <a:rPr lang="bg-BG" sz="2200" b="1" dirty="0" smtClean="0">
                <a:solidFill>
                  <a:schemeClr val="accent1"/>
                </a:solidFill>
              </a:rPr>
              <a:t>Дял на пациентите на лечение с </a:t>
            </a:r>
            <a:r>
              <a:rPr lang="bg-BG" sz="2200" b="1" dirty="0" err="1" smtClean="0">
                <a:solidFill>
                  <a:schemeClr val="accent1"/>
                </a:solidFill>
              </a:rPr>
              <a:t>биоподобни</a:t>
            </a:r>
            <a:r>
              <a:rPr lang="bg-BG" sz="2200" b="1" dirty="0" smtClean="0">
                <a:solidFill>
                  <a:schemeClr val="accent1"/>
                </a:solidFill>
              </a:rPr>
              <a:t> лекарствени продукти в съответното международно непатентно наименование</a:t>
            </a:r>
            <a:endParaRPr lang="bg-BG" sz="2200" b="1" dirty="0">
              <a:solidFill>
                <a:schemeClr val="accent1"/>
              </a:solidFill>
            </a:endParaRP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5239" y="3692335"/>
            <a:ext cx="1637010" cy="241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183832"/>
            <a:ext cx="1728192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85538"/>
            <a:ext cx="6768752" cy="4429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349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6070448" cy="732974"/>
          </a:xfrm>
        </p:spPr>
        <p:txBody>
          <a:bodyPr/>
          <a:lstStyle/>
          <a:p>
            <a:pPr algn="ctr"/>
            <a:r>
              <a:rPr lang="bg-BG" dirty="0" err="1" smtClean="0"/>
              <a:t>Биоподобни</a:t>
            </a:r>
            <a:r>
              <a:rPr lang="bg-BG" dirty="0" smtClean="0"/>
              <a:t> </a:t>
            </a:r>
            <a:r>
              <a:rPr lang="en-US" dirty="0" smtClean="0"/>
              <a:t> </a:t>
            </a:r>
            <a:r>
              <a:rPr lang="bg-BG" dirty="0" smtClean="0"/>
              <a:t>и оригинални </a:t>
            </a:r>
            <a:endParaRPr lang="bg-BG" dirty="0"/>
          </a:p>
        </p:txBody>
      </p:sp>
      <p:pic>
        <p:nvPicPr>
          <p:cNvPr id="2052" name="Picture 4" descr="C:\Users\vvalkova\Pictures\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717032"/>
            <a:ext cx="2189149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>
          <a:xfrm>
            <a:off x="301752" y="2348880"/>
            <a:ext cx="5926432" cy="3940907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348880"/>
            <a:ext cx="6397958" cy="406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6672" y="332656"/>
            <a:ext cx="1384300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531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Insulin </a:t>
            </a:r>
            <a:r>
              <a:rPr lang="en-US" dirty="0" err="1"/>
              <a:t>glargine</a:t>
            </a:r>
            <a:endParaRPr lang="bg-B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 err="1"/>
              <a:t>Erythropoietine</a:t>
            </a:r>
            <a:r>
              <a:rPr lang="en-US" dirty="0"/>
              <a:t> /Human recombinant</a:t>
            </a:r>
            <a:endParaRPr lang="bg-BG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376123444"/>
              </p:ext>
            </p:extLst>
          </p:nvPr>
        </p:nvGraphicFramePr>
        <p:xfrm>
          <a:off x="4800600" y="2471738"/>
          <a:ext cx="4038600" cy="239742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19300"/>
                <a:gridCol w="2019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Преди</a:t>
                      </a:r>
                      <a:r>
                        <a:rPr lang="bg-BG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включването в ПЛС на </a:t>
                      </a:r>
                      <a:r>
                        <a:rPr lang="bg-BG" baseline="0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биоподобен</a:t>
                      </a:r>
                      <a:r>
                        <a:rPr lang="bg-BG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ЛП</a:t>
                      </a:r>
                      <a:r>
                        <a:rPr lang="en-US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(</a:t>
                      </a:r>
                      <a:r>
                        <a:rPr lang="bg-BG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01-06-2012г.</a:t>
                      </a:r>
                      <a:r>
                        <a:rPr lang="en-US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)</a:t>
                      </a:r>
                      <a:endParaRPr lang="bg-BG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В края на 2017г.</a:t>
                      </a:r>
                      <a:endParaRPr lang="bg-BG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0062">
                <a:tc>
                  <a:txBody>
                    <a:bodyPr/>
                    <a:lstStyle/>
                    <a:p>
                      <a:r>
                        <a:rPr lang="bg-BG" dirty="0" smtClean="0"/>
                        <a:t>311,94</a:t>
                      </a:r>
                      <a:endParaRPr lang="bg-B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181,49 лв.</a:t>
                      </a:r>
                      <a:endParaRPr lang="bg-B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2800" b="1" dirty="0" smtClean="0"/>
              <a:t>Сравнение на месечен курс лечение, заплащан от НЗОК </a:t>
            </a:r>
            <a:endParaRPr lang="bg-BG" sz="28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962218783"/>
              </p:ext>
            </p:extLst>
          </p:nvPr>
        </p:nvGraphicFramePr>
        <p:xfrm>
          <a:off x="301625" y="2471738"/>
          <a:ext cx="4041776" cy="2468019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2020888"/>
                <a:gridCol w="2020888"/>
              </a:tblGrid>
              <a:tr h="730659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Преди</a:t>
                      </a:r>
                      <a:r>
                        <a:rPr lang="bg-BG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включването в ПЛС на </a:t>
                      </a:r>
                      <a:r>
                        <a:rPr lang="bg-BG" baseline="0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биоподобен</a:t>
                      </a:r>
                      <a:r>
                        <a:rPr lang="bg-BG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ЛП </a:t>
                      </a:r>
                      <a:r>
                        <a:rPr lang="en-US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(</a:t>
                      </a:r>
                      <a:r>
                        <a:rPr lang="bg-BG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01-06-2015г.</a:t>
                      </a:r>
                      <a:r>
                        <a:rPr lang="en-US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)</a:t>
                      </a:r>
                      <a:endParaRPr lang="bg-BG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В края на 2017г.</a:t>
                      </a:r>
                      <a:endParaRPr lang="bg-BG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0659">
                <a:tc>
                  <a:txBody>
                    <a:bodyPr/>
                    <a:lstStyle/>
                    <a:p>
                      <a:r>
                        <a:rPr lang="bg-BG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67,69 лв.</a:t>
                      </a:r>
                      <a:endParaRPr lang="bg-BG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bg-BG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59,61 лв.</a:t>
                      </a:r>
                      <a:endParaRPr lang="bg-BG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445224"/>
            <a:ext cx="1384300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495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Изводи</a:t>
            </a:r>
            <a:endParaRPr lang="en-US" sz="3600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bg-BG" altLang="bg-BG" sz="2800" dirty="0" smtClean="0"/>
          </a:p>
          <a:p>
            <a:pPr marL="514350" indent="-514350" eaLnBrk="1" hangingPunct="1">
              <a:buFont typeface="Arial" pitchFamily="34" charset="0"/>
              <a:buAutoNum type="arabicParenR"/>
            </a:pPr>
            <a:r>
              <a:rPr lang="bg-BG" altLang="bg-BG" sz="2700" dirty="0" smtClean="0"/>
              <a:t>Налице е </a:t>
            </a:r>
            <a:r>
              <a:rPr lang="bg-BG" altLang="bg-BG" sz="2700" dirty="0" smtClean="0">
                <a:solidFill>
                  <a:srgbClr val="C00000"/>
                </a:solidFill>
              </a:rPr>
              <a:t>категорична  подобност на качеството, безопасността и ефикасността </a:t>
            </a:r>
            <a:r>
              <a:rPr lang="bg-BG" altLang="bg-BG" sz="2700" dirty="0" smtClean="0"/>
              <a:t>между </a:t>
            </a:r>
            <a:r>
              <a:rPr lang="bg-BG" altLang="bg-BG" sz="2700" dirty="0" err="1" smtClean="0"/>
              <a:t>биоподобния</a:t>
            </a:r>
            <a:r>
              <a:rPr lang="bg-BG" altLang="bg-BG" sz="2700" dirty="0" smtClean="0"/>
              <a:t>  и референтния лекарствени продукти. </a:t>
            </a:r>
          </a:p>
          <a:p>
            <a:pPr marL="0" indent="0" eaLnBrk="1" hangingPunct="1">
              <a:buNone/>
            </a:pPr>
            <a:endParaRPr lang="bg-BG" altLang="bg-BG" sz="2700" dirty="0" smtClean="0"/>
          </a:p>
          <a:p>
            <a:pPr eaLnBrk="1" hangingPunct="1">
              <a:buFont typeface="Arial" pitchFamily="34" charset="0"/>
              <a:buNone/>
            </a:pPr>
            <a:r>
              <a:rPr lang="bg-BG" altLang="bg-BG" sz="2800" dirty="0" smtClean="0">
                <a:solidFill>
                  <a:srgbClr val="002060"/>
                </a:solidFill>
              </a:rPr>
              <a:t>2)</a:t>
            </a:r>
            <a:r>
              <a:rPr lang="bg-BG" altLang="bg-BG" sz="2800" dirty="0" smtClean="0"/>
              <a:t> Навлизането на </a:t>
            </a:r>
            <a:r>
              <a:rPr lang="bg-BG" altLang="bg-BG" sz="2800" dirty="0" err="1" smtClean="0"/>
              <a:t>биоподобни</a:t>
            </a:r>
            <a:r>
              <a:rPr lang="bg-BG" altLang="bg-BG" sz="2800" dirty="0" smtClean="0"/>
              <a:t> ЛП </a:t>
            </a:r>
            <a:r>
              <a:rPr lang="bg-BG" altLang="bg-BG" sz="2800" dirty="0" smtClean="0">
                <a:solidFill>
                  <a:srgbClr val="C00000"/>
                </a:solidFill>
              </a:rPr>
              <a:t>ще намали доходността </a:t>
            </a:r>
            <a:r>
              <a:rPr lang="bg-BG" altLang="bg-BG" sz="2800" dirty="0" smtClean="0"/>
              <a:t>на биологичните ЛП и </a:t>
            </a:r>
            <a:r>
              <a:rPr lang="bg-BG" altLang="bg-BG" sz="2800" dirty="0" smtClean="0">
                <a:solidFill>
                  <a:srgbClr val="C00000"/>
                </a:solidFill>
              </a:rPr>
              <a:t>ще намали разходите </a:t>
            </a:r>
            <a:r>
              <a:rPr lang="en-US" altLang="bg-BG" sz="2800" dirty="0" err="1" smtClean="0"/>
              <a:t>за</a:t>
            </a:r>
            <a:r>
              <a:rPr lang="en-US" altLang="bg-BG" sz="2800" dirty="0" smtClean="0"/>
              <a:t> </a:t>
            </a:r>
            <a:r>
              <a:rPr lang="en-US" altLang="bg-BG" sz="2800" dirty="0" err="1" smtClean="0"/>
              <a:t>пациентите</a:t>
            </a:r>
            <a:r>
              <a:rPr lang="en-US" altLang="bg-BG" sz="2800" dirty="0" smtClean="0"/>
              <a:t> и </a:t>
            </a:r>
            <a:r>
              <a:rPr lang="en-US" altLang="bg-BG" sz="2800" dirty="0" err="1" smtClean="0"/>
              <a:t>здравните</a:t>
            </a:r>
            <a:r>
              <a:rPr lang="en-US" altLang="bg-BG" sz="2800" dirty="0" smtClean="0"/>
              <a:t> </a:t>
            </a:r>
            <a:r>
              <a:rPr lang="en-US" altLang="bg-BG" sz="2800" dirty="0" err="1" smtClean="0"/>
              <a:t>системи</a:t>
            </a:r>
            <a:r>
              <a:rPr lang="en-US" altLang="bg-BG" sz="2800" dirty="0" smtClean="0"/>
              <a:t>.</a:t>
            </a:r>
            <a:endParaRPr lang="bg-BG" altLang="bg-BG" sz="2800" dirty="0" smtClean="0"/>
          </a:p>
          <a:p>
            <a:pPr eaLnBrk="1" hangingPunct="1"/>
            <a:endParaRPr lang="en-US" altLang="bg-BG" sz="2700" dirty="0" smtClean="0"/>
          </a:p>
          <a:p>
            <a:pPr eaLnBrk="1" hangingPunct="1"/>
            <a:endParaRPr lang="bg-BG" altLang="bg-BG" sz="2800" dirty="0" smtClean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04664"/>
            <a:ext cx="1384300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87683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Препоръки</a:t>
            </a:r>
            <a:endParaRPr lang="en-US" sz="3600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bg-BG" altLang="bg-BG" sz="2800" dirty="0" smtClean="0"/>
          </a:p>
          <a:p>
            <a:pPr algn="just"/>
            <a:r>
              <a:rPr lang="bg-BG" dirty="0"/>
              <a:t>Преминаването от оригинален към биологично подобен трябва да следва подходяща </a:t>
            </a:r>
            <a:r>
              <a:rPr lang="bg-BG" dirty="0">
                <a:solidFill>
                  <a:schemeClr val="accent1"/>
                </a:solidFill>
              </a:rPr>
              <a:t>дискусия между лекари, фармацевти и </a:t>
            </a:r>
            <a:r>
              <a:rPr lang="bg-BG" dirty="0" smtClean="0">
                <a:solidFill>
                  <a:schemeClr val="accent1"/>
                </a:solidFill>
              </a:rPr>
              <a:t>пациенти</a:t>
            </a:r>
            <a:endParaRPr lang="bg-BG" dirty="0" smtClean="0"/>
          </a:p>
          <a:p>
            <a:pPr algn="just"/>
            <a:r>
              <a:rPr lang="bg-BG" dirty="0"/>
              <a:t>В светлината на нарастващия брой </a:t>
            </a:r>
            <a:r>
              <a:rPr lang="bg-BG" dirty="0" smtClean="0"/>
              <a:t>биологично подобни лекарствени продукти, </a:t>
            </a:r>
            <a:r>
              <a:rPr lang="bg-BG" dirty="0"/>
              <a:t>които </a:t>
            </a:r>
            <a:r>
              <a:rPr lang="bg-BG" dirty="0" smtClean="0"/>
              <a:t>ще </a:t>
            </a:r>
            <a:r>
              <a:rPr lang="bg-BG" dirty="0"/>
              <a:t>бъдат пуснати на пазара в близко бъдеще в </a:t>
            </a:r>
            <a:r>
              <a:rPr lang="bg-BG" dirty="0" smtClean="0"/>
              <a:t>различни </a:t>
            </a:r>
            <a:r>
              <a:rPr lang="bg-BG" dirty="0"/>
              <a:t>терапевтични области, да се създаде </a:t>
            </a:r>
            <a:r>
              <a:rPr lang="bg-BG" dirty="0" smtClean="0">
                <a:solidFill>
                  <a:schemeClr val="accent1"/>
                </a:solidFill>
              </a:rPr>
              <a:t>система </a:t>
            </a:r>
            <a:r>
              <a:rPr lang="bg-BG" dirty="0">
                <a:solidFill>
                  <a:schemeClr val="accent1"/>
                </a:solidFill>
              </a:rPr>
              <a:t>за </a:t>
            </a:r>
            <a:r>
              <a:rPr lang="bg-BG" dirty="0" err="1" smtClean="0">
                <a:solidFill>
                  <a:schemeClr val="accent1"/>
                </a:solidFill>
              </a:rPr>
              <a:t>постмаркетингово</a:t>
            </a:r>
            <a:r>
              <a:rPr lang="bg-BG" dirty="0" smtClean="0">
                <a:solidFill>
                  <a:schemeClr val="accent1"/>
                </a:solidFill>
              </a:rPr>
              <a:t> наблюдение</a:t>
            </a:r>
          </a:p>
          <a:p>
            <a:pPr marL="0" indent="0" algn="just">
              <a:buNone/>
            </a:pPr>
            <a:endParaRPr lang="bg-BG" dirty="0" smtClean="0"/>
          </a:p>
          <a:p>
            <a:pPr algn="just"/>
            <a:endParaRPr lang="bg-BG" altLang="bg-BG" sz="2700" dirty="0" smtClean="0"/>
          </a:p>
          <a:p>
            <a:pPr eaLnBrk="1" hangingPunct="1"/>
            <a:endParaRPr lang="en-US" altLang="bg-BG" sz="2700" dirty="0" smtClean="0"/>
          </a:p>
          <a:p>
            <a:pPr eaLnBrk="1" hangingPunct="1"/>
            <a:endParaRPr lang="bg-BG" altLang="bg-BG" sz="2800" dirty="0" smtClean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04664"/>
            <a:ext cx="1384300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3499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Заключение</a:t>
            </a:r>
            <a:endParaRPr lang="en-US" sz="3600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4294967295"/>
          </p:nvPr>
        </p:nvSpPr>
        <p:spPr>
          <a:xfrm>
            <a:off x="301752" y="1523999"/>
            <a:ext cx="8534400" cy="3993233"/>
          </a:xfrm>
        </p:spPr>
        <p:txBody>
          <a:bodyPr>
            <a:normAutofit/>
          </a:bodyPr>
          <a:lstStyle/>
          <a:p>
            <a:r>
              <a:rPr lang="bg-BG" dirty="0" smtClean="0"/>
              <a:t>Като </a:t>
            </a:r>
            <a:r>
              <a:rPr lang="bg-BG" dirty="0"/>
              <a:t>насърчавате използването на биологични продукти </a:t>
            </a:r>
            <a:r>
              <a:rPr lang="bg-BG" dirty="0">
                <a:solidFill>
                  <a:schemeClr val="accent1"/>
                </a:solidFill>
              </a:rPr>
              <a:t>с ниски разходи</a:t>
            </a:r>
            <a:r>
              <a:rPr lang="bg-BG" dirty="0"/>
              <a:t>, не забравяйте, че предписването на разумни биологични продукти </a:t>
            </a:r>
            <a:r>
              <a:rPr lang="bg-BG" dirty="0">
                <a:solidFill>
                  <a:schemeClr val="accent1"/>
                </a:solidFill>
              </a:rPr>
              <a:t>е най-високият приоритет</a:t>
            </a:r>
            <a:r>
              <a:rPr lang="bg-BG" dirty="0"/>
              <a:t>, тъй като съдържа стратегия за </a:t>
            </a:r>
            <a:r>
              <a:rPr lang="bg-BG" dirty="0" smtClean="0"/>
              <a:t>разходи</a:t>
            </a:r>
          </a:p>
          <a:p>
            <a:pPr algn="just"/>
            <a:r>
              <a:rPr lang="bg-BG" dirty="0" smtClean="0"/>
              <a:t>Подобните биологични лекарствени продукти ни изправят пред нови </a:t>
            </a:r>
            <a:r>
              <a:rPr lang="bg-BG" dirty="0" smtClean="0">
                <a:solidFill>
                  <a:schemeClr val="accent1"/>
                </a:solidFill>
              </a:rPr>
              <a:t>научно-регулаторни</a:t>
            </a:r>
            <a:r>
              <a:rPr lang="bg-BG" dirty="0" smtClean="0"/>
              <a:t> и </a:t>
            </a:r>
            <a:r>
              <a:rPr lang="bg-BG" dirty="0" err="1" smtClean="0">
                <a:solidFill>
                  <a:schemeClr val="accent1"/>
                </a:solidFill>
              </a:rPr>
              <a:t>клинико-терапевтични</a:t>
            </a:r>
            <a:r>
              <a:rPr lang="bg-BG" dirty="0" smtClean="0"/>
              <a:t> предизвикателства</a:t>
            </a:r>
          </a:p>
          <a:p>
            <a:endParaRPr lang="bg-BG" dirty="0"/>
          </a:p>
          <a:p>
            <a:pPr marL="0" indent="0" algn="just">
              <a:buNone/>
            </a:pPr>
            <a:endParaRPr lang="bg-BG" dirty="0" smtClean="0"/>
          </a:p>
          <a:p>
            <a:pPr algn="just"/>
            <a:endParaRPr lang="bg-BG" altLang="bg-BG" sz="2700" dirty="0" smtClean="0"/>
          </a:p>
          <a:p>
            <a:pPr eaLnBrk="1" hangingPunct="1"/>
            <a:endParaRPr lang="en-US" altLang="bg-BG" sz="2700" dirty="0" smtClean="0"/>
          </a:p>
          <a:p>
            <a:pPr eaLnBrk="1" hangingPunct="1"/>
            <a:endParaRPr lang="bg-BG" altLang="bg-BG" sz="2800" dirty="0" smtClean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517232"/>
            <a:ext cx="1384300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39170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287"/>
            <a:ext cx="9144000" cy="68294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g-BG" sz="4800" b="1" dirty="0" smtClean="0">
                <a:solidFill>
                  <a:srgbClr val="FFFF00"/>
                </a:solidFill>
              </a:rPr>
              <a:t>Благодаря за вниманието !</a:t>
            </a:r>
            <a:endParaRPr lang="it-IT" sz="48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456" y="5158854"/>
            <a:ext cx="7886700" cy="14739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dirty="0" err="1" smtClean="0"/>
              <a:t>д-дддд</a:t>
            </a:r>
            <a:endParaRPr lang="it-IT" dirty="0" smtClean="0"/>
          </a:p>
        </p:txBody>
      </p:sp>
      <p:sp>
        <p:nvSpPr>
          <p:cNvPr id="5" name="Rettangolo 3"/>
          <p:cNvSpPr/>
          <p:nvPr/>
        </p:nvSpPr>
        <p:spPr>
          <a:xfrm>
            <a:off x="187656" y="2379260"/>
            <a:ext cx="8724332" cy="138499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bg-BG" sz="2800" b="1" dirty="0" smtClean="0">
                <a:solidFill>
                  <a:srgbClr val="7030A0"/>
                </a:solidFill>
              </a:rPr>
              <a:t>„Човешкият </a:t>
            </a:r>
            <a:r>
              <a:rPr lang="bg-BG" sz="2800" b="1" dirty="0">
                <a:solidFill>
                  <a:srgbClr val="7030A0"/>
                </a:solidFill>
              </a:rPr>
              <a:t>ум е като парашут. </a:t>
            </a:r>
            <a:r>
              <a:rPr lang="bg-BG" sz="2800" b="1" dirty="0" smtClean="0">
                <a:solidFill>
                  <a:srgbClr val="7030A0"/>
                </a:solidFill>
              </a:rPr>
              <a:t>Той </a:t>
            </a:r>
            <a:r>
              <a:rPr lang="bg-BG" sz="2800" b="1" dirty="0">
                <a:solidFill>
                  <a:srgbClr val="7030A0"/>
                </a:solidFill>
              </a:rPr>
              <a:t>работи по-добре, когато е </a:t>
            </a:r>
            <a:r>
              <a:rPr lang="bg-BG" sz="2800" b="1" dirty="0" smtClean="0">
                <a:solidFill>
                  <a:srgbClr val="7030A0"/>
                </a:solidFill>
              </a:rPr>
              <a:t>отворен„</a:t>
            </a:r>
          </a:p>
          <a:p>
            <a:r>
              <a:rPr lang="bg-BG" sz="2800" b="1" dirty="0">
                <a:solidFill>
                  <a:srgbClr val="7030A0"/>
                </a:solidFill>
              </a:rPr>
              <a:t>	</a:t>
            </a:r>
            <a:r>
              <a:rPr lang="bg-BG" sz="2800" b="1" dirty="0" smtClean="0">
                <a:solidFill>
                  <a:srgbClr val="7030A0"/>
                </a:solidFill>
              </a:rPr>
              <a:t>					 </a:t>
            </a:r>
            <a:r>
              <a:rPr lang="bg-BG" sz="2800" b="1" dirty="0">
                <a:solidFill>
                  <a:srgbClr val="7030A0"/>
                </a:solidFill>
              </a:rPr>
              <a:t>Пол </a:t>
            </a:r>
            <a:r>
              <a:rPr lang="bg-BG" sz="2800" b="1" dirty="0" err="1">
                <a:solidFill>
                  <a:srgbClr val="7030A0"/>
                </a:solidFill>
              </a:rPr>
              <a:t>Янсен</a:t>
            </a:r>
            <a:endParaRPr lang="it-IT" sz="2800" b="1" dirty="0">
              <a:solidFill>
                <a:srgbClr val="7030A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59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 idx="4294967295"/>
          </p:nvPr>
        </p:nvSpPr>
        <p:spPr>
          <a:xfrm>
            <a:off x="2411760" y="228600"/>
            <a:ext cx="6424392" cy="147220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bg-BG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Подобни биологични лекарствени продукти</a:t>
            </a:r>
            <a:r>
              <a:rPr lang="en-US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bg-BG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Biosimilar</a:t>
            </a:r>
            <a:r>
              <a:rPr lang="ru-RU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 - определение</a:t>
            </a:r>
            <a:endParaRPr lang="bg-BG" sz="3600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23528" y="1700808"/>
            <a:ext cx="8512624" cy="4608512"/>
          </a:xfrm>
        </p:spPr>
        <p:txBody>
          <a:bodyPr rtlCol="0">
            <a:normAutofit fontScale="92500" lnSpcReduction="10000"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bg-BG" sz="2600" kern="1200" dirty="0">
                <a:solidFill>
                  <a:srgbClr val="C00000"/>
                </a:solidFill>
              </a:rPr>
              <a:t>“Подобен биологичен лекарствен продукт” </a:t>
            </a:r>
            <a:r>
              <a:rPr lang="en-US" sz="2600" kern="1200" dirty="0"/>
              <a:t>(</a:t>
            </a:r>
            <a:r>
              <a:rPr lang="bg-BG" sz="2600" kern="1200" dirty="0"/>
              <a:t>“биоподобен” или “</a:t>
            </a:r>
            <a:r>
              <a:rPr lang="en-US" sz="2600" kern="1200" dirty="0" err="1"/>
              <a:t>biosimilar</a:t>
            </a:r>
            <a:r>
              <a:rPr lang="bg-BG" sz="2600" kern="1200" dirty="0"/>
              <a:t>”</a:t>
            </a:r>
            <a:r>
              <a:rPr lang="en-US" sz="2600" kern="1200" dirty="0"/>
              <a:t>)</a:t>
            </a:r>
            <a:r>
              <a:rPr lang="bg-BG" sz="2600" kern="1200" dirty="0"/>
              <a:t> е продукт, който е подобен на биологичен лекарствен продукт, който вече е разрешен за употреба и се нарича “Референтен лекарствен продукт". 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bg-BG" sz="2600" kern="1200" dirty="0">
                <a:solidFill>
                  <a:srgbClr val="C00000"/>
                </a:solidFill>
              </a:rPr>
              <a:t>Активното вещество </a:t>
            </a:r>
            <a:r>
              <a:rPr lang="bg-BG" sz="2600" kern="1200" dirty="0"/>
              <a:t>на “Подобен биологичен лекарствен продукт” е </a:t>
            </a:r>
            <a:r>
              <a:rPr lang="bg-BG" sz="2600" kern="1200" dirty="0">
                <a:solidFill>
                  <a:srgbClr val="C00000"/>
                </a:solidFill>
              </a:rPr>
              <a:t>известно биологично активно вещество </a:t>
            </a:r>
            <a:r>
              <a:rPr lang="bg-BG" sz="2600" kern="1200" dirty="0"/>
              <a:t>и подобно на активното вещество на “референтния” лекарствен продукт.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bg-BG" sz="2600" kern="1200" dirty="0"/>
              <a:t>“Подобният биологичен” лекарствен продукт и “референтния” лекарствен продукт се очаква да имат </a:t>
            </a:r>
            <a:r>
              <a:rPr lang="bg-BG" sz="2600" kern="1200" dirty="0">
                <a:solidFill>
                  <a:srgbClr val="C00000"/>
                </a:solidFill>
              </a:rPr>
              <a:t>еднакъв профил на безопасност и ефикасност и се използват за лечение при едни и същи условия.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kern="12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bg-BG" kern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82" y="188641"/>
            <a:ext cx="1905146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68194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301752" y="228600"/>
            <a:ext cx="8534400" cy="118417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bg-BG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Заменяемост/взаимозаменяемост на Биологични и Биоподобни ЛП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4294967295"/>
          </p:nvPr>
        </p:nvSpPr>
        <p:spPr>
          <a:xfrm>
            <a:off x="457200" y="2205038"/>
            <a:ext cx="8229600" cy="3921125"/>
          </a:xfrm>
        </p:spPr>
        <p:txBody>
          <a:bodyPr/>
          <a:lstStyle/>
          <a:p>
            <a:pPr marL="609600" indent="-609600" eaLnBrk="1" hangingPunct="1">
              <a:buFont typeface="Arial" pitchFamily="34" charset="0"/>
              <a:buAutoNum type="arabicParenR"/>
            </a:pPr>
            <a:r>
              <a:rPr lang="bg-BG" altLang="bg-BG" sz="2400" dirty="0" smtClean="0">
                <a:solidFill>
                  <a:srgbClr val="002060"/>
                </a:solidFill>
              </a:rPr>
              <a:t>Възможна и Допустима </a:t>
            </a:r>
            <a:r>
              <a:rPr lang="bg-BG" altLang="bg-BG" sz="2400" dirty="0" smtClean="0"/>
              <a:t>от клинична гледна точка – еднакви </a:t>
            </a:r>
            <a:r>
              <a:rPr lang="bg-BG" altLang="bg-BG" sz="2400" dirty="0" smtClean="0">
                <a:solidFill>
                  <a:srgbClr val="C00000"/>
                </a:solidFill>
              </a:rPr>
              <a:t>терапевтични показания</a:t>
            </a:r>
            <a:r>
              <a:rPr lang="bg-BG" altLang="bg-BG" sz="2400" dirty="0" smtClean="0"/>
              <a:t>, една и съща </a:t>
            </a:r>
            <a:r>
              <a:rPr lang="bg-BG" altLang="bg-BG" sz="2400" dirty="0" smtClean="0">
                <a:solidFill>
                  <a:srgbClr val="C00000"/>
                </a:solidFill>
              </a:rPr>
              <a:t>лекарствена форма</a:t>
            </a:r>
            <a:r>
              <a:rPr lang="bg-BG" altLang="bg-BG" sz="2400" dirty="0" smtClean="0"/>
              <a:t>,</a:t>
            </a:r>
            <a:r>
              <a:rPr lang="ru-RU" altLang="bg-BG" sz="2400" dirty="0" smtClean="0"/>
              <a:t> </a:t>
            </a:r>
            <a:r>
              <a:rPr lang="ru-RU" altLang="bg-BG" sz="2400" dirty="0" err="1" smtClean="0"/>
              <a:t>едно</a:t>
            </a:r>
            <a:r>
              <a:rPr lang="ru-RU" altLang="bg-BG" sz="2400" dirty="0" smtClean="0"/>
              <a:t> и </a:t>
            </a:r>
            <a:r>
              <a:rPr lang="ru-RU" altLang="bg-BG" sz="2400" dirty="0" err="1" smtClean="0"/>
              <a:t>също</a:t>
            </a:r>
            <a:r>
              <a:rPr lang="ru-RU" altLang="bg-BG" sz="2400" dirty="0" smtClean="0"/>
              <a:t> </a:t>
            </a:r>
            <a:r>
              <a:rPr lang="bg-BG" altLang="bg-BG" sz="2400" dirty="0" smtClean="0">
                <a:solidFill>
                  <a:srgbClr val="C00000"/>
                </a:solidFill>
              </a:rPr>
              <a:t>количество </a:t>
            </a:r>
            <a:r>
              <a:rPr lang="bg-BG" altLang="bg-BG" sz="2400" dirty="0" smtClean="0"/>
              <a:t>на активното вещество</a:t>
            </a:r>
            <a:r>
              <a:rPr lang="ru-RU" altLang="bg-BG" sz="2400" dirty="0" smtClean="0"/>
              <a:t> и </a:t>
            </a:r>
            <a:r>
              <a:rPr lang="ru-RU" altLang="bg-BG" sz="2400" dirty="0" err="1" smtClean="0"/>
              <a:t>еднакъв</a:t>
            </a:r>
            <a:r>
              <a:rPr lang="ru-RU" altLang="bg-BG" sz="2400" dirty="0" smtClean="0"/>
              <a:t> </a:t>
            </a:r>
            <a:r>
              <a:rPr lang="ru-RU" altLang="bg-BG" sz="2400" dirty="0" err="1" smtClean="0">
                <a:solidFill>
                  <a:srgbClr val="C00000"/>
                </a:solidFill>
              </a:rPr>
              <a:t>път</a:t>
            </a:r>
            <a:r>
              <a:rPr lang="ru-RU" altLang="bg-BG" sz="2400" dirty="0" smtClean="0">
                <a:solidFill>
                  <a:srgbClr val="C00000"/>
                </a:solidFill>
              </a:rPr>
              <a:t> на </a:t>
            </a:r>
            <a:r>
              <a:rPr lang="ru-RU" altLang="bg-BG" sz="2400" dirty="0" err="1" smtClean="0">
                <a:solidFill>
                  <a:srgbClr val="C00000"/>
                </a:solidFill>
              </a:rPr>
              <a:t>въвеждане</a:t>
            </a:r>
            <a:r>
              <a:rPr lang="ru-RU" altLang="bg-BG" sz="2400" dirty="0" smtClean="0">
                <a:solidFill>
                  <a:srgbClr val="C00000"/>
                </a:solidFill>
              </a:rPr>
              <a:t> </a:t>
            </a:r>
            <a:r>
              <a:rPr lang="bg-BG" altLang="bg-BG" sz="2400" dirty="0" smtClean="0"/>
              <a:t>.</a:t>
            </a:r>
          </a:p>
          <a:p>
            <a:pPr marL="609600" indent="-609600" eaLnBrk="1" hangingPunct="1">
              <a:buFont typeface="Arial" pitchFamily="34" charset="0"/>
              <a:buAutoNum type="arabicParenR"/>
            </a:pPr>
            <a:r>
              <a:rPr lang="bg-BG" altLang="bg-BG" sz="2400" dirty="0" smtClean="0">
                <a:solidFill>
                  <a:srgbClr val="002060"/>
                </a:solidFill>
              </a:rPr>
              <a:t>Възможна и Допустима </a:t>
            </a:r>
            <a:r>
              <a:rPr lang="bg-BG" altLang="bg-BG" sz="2400" dirty="0" smtClean="0"/>
              <a:t>по отношение на </a:t>
            </a:r>
            <a:r>
              <a:rPr lang="bg-BG" altLang="bg-BG" sz="2400" dirty="0" smtClean="0">
                <a:solidFill>
                  <a:srgbClr val="C00000"/>
                </a:solidFill>
              </a:rPr>
              <a:t>качеството </a:t>
            </a:r>
            <a:r>
              <a:rPr lang="bg-BG" altLang="bg-BG" sz="2400" dirty="0" smtClean="0"/>
              <a:t>на ЛП.</a:t>
            </a:r>
          </a:p>
          <a:p>
            <a:pPr marL="609600" indent="-609600" eaLnBrk="1" hangingPunct="1">
              <a:buFont typeface="Arial" pitchFamily="34" charset="0"/>
              <a:buAutoNum type="arabicParenR"/>
            </a:pPr>
            <a:r>
              <a:rPr lang="bg-BG" altLang="bg-BG" sz="2400" dirty="0" smtClean="0">
                <a:solidFill>
                  <a:srgbClr val="002060"/>
                </a:solidFill>
              </a:rPr>
              <a:t>Възможна и Допустима </a:t>
            </a:r>
            <a:r>
              <a:rPr lang="bg-BG" altLang="bg-BG" sz="2400" dirty="0" smtClean="0"/>
              <a:t>поради наличие на не по-малка </a:t>
            </a:r>
            <a:r>
              <a:rPr lang="bg-BG" altLang="bg-BG" sz="2400" dirty="0" smtClean="0">
                <a:solidFill>
                  <a:srgbClr val="C00000"/>
                </a:solidFill>
              </a:rPr>
              <a:t>безопасност</a:t>
            </a:r>
            <a:r>
              <a:rPr lang="bg-BG" altLang="bg-BG" sz="2400" dirty="0" smtClean="0"/>
              <a:t> и не по-малка </a:t>
            </a:r>
            <a:r>
              <a:rPr lang="bg-BG" altLang="bg-BG" sz="2400" dirty="0" smtClean="0">
                <a:solidFill>
                  <a:srgbClr val="C00000"/>
                </a:solidFill>
              </a:rPr>
              <a:t>ефикасност</a:t>
            </a:r>
            <a:r>
              <a:rPr lang="bg-BG" altLang="bg-BG" sz="2400" dirty="0" smtClean="0"/>
              <a:t>.</a:t>
            </a:r>
          </a:p>
          <a:p>
            <a:pPr marL="609600" indent="-609600" eaLnBrk="1" hangingPunct="1">
              <a:buFont typeface="Arial" pitchFamily="34" charset="0"/>
              <a:buAutoNum type="arabicParenR"/>
            </a:pPr>
            <a:endParaRPr lang="en-US" altLang="bg-BG" sz="2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445224"/>
            <a:ext cx="1901825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3318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Икономическа оценка на лечението</a:t>
            </a:r>
            <a:endParaRPr lang="en-US" sz="3600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4294967295"/>
          </p:nvPr>
        </p:nvSpPr>
        <p:spPr>
          <a:xfrm>
            <a:off x="301752" y="1524000"/>
            <a:ext cx="8534400" cy="4929336"/>
          </a:xfrm>
        </p:spPr>
        <p:txBody>
          <a:bodyPr/>
          <a:lstStyle/>
          <a:p>
            <a:pPr eaLnBrk="1" hangingPunct="1"/>
            <a:r>
              <a:rPr lang="bg-BG" altLang="bg-BG" sz="2400" dirty="0" smtClean="0"/>
              <a:t>Навлизането в клиничната практика на  биологичните терапии повдигна поредица от сложни регулаторни въпроси, както и значителни опасения от </a:t>
            </a:r>
            <a:r>
              <a:rPr lang="bg-BG" altLang="bg-BG" sz="2400" dirty="0" err="1" smtClean="0"/>
              <a:t>фармакоикономическа</a:t>
            </a:r>
            <a:r>
              <a:rPr lang="bg-BG" altLang="bg-BG" sz="2400" dirty="0" smtClean="0"/>
              <a:t> гледна точка, тъй като </a:t>
            </a:r>
            <a:r>
              <a:rPr lang="bg-BG" altLang="bg-BG" sz="2400" dirty="0" smtClean="0">
                <a:solidFill>
                  <a:srgbClr val="C00000"/>
                </a:solidFill>
              </a:rPr>
              <a:t>разходите за биологични терапии са драстично по-високи </a:t>
            </a:r>
            <a:r>
              <a:rPr lang="bg-BG" altLang="bg-BG" sz="2400" dirty="0" smtClean="0"/>
              <a:t>в сравнение с конвенционалните лекарства. </a:t>
            </a:r>
          </a:p>
          <a:p>
            <a:pPr eaLnBrk="1" hangingPunct="1"/>
            <a:r>
              <a:rPr lang="bg-BG" altLang="bg-BG" sz="2400" dirty="0" smtClean="0"/>
              <a:t>Разходите за  </a:t>
            </a:r>
            <a:r>
              <a:rPr lang="bg-BG" altLang="bg-BG" sz="2400" dirty="0" smtClean="0">
                <a:solidFill>
                  <a:srgbClr val="C00000"/>
                </a:solidFill>
              </a:rPr>
              <a:t>лечение с типична </a:t>
            </a:r>
            <a:r>
              <a:rPr lang="bg-BG" altLang="bg-BG" sz="2400" dirty="0" err="1" smtClean="0">
                <a:solidFill>
                  <a:srgbClr val="C00000"/>
                </a:solidFill>
              </a:rPr>
              <a:t>моноклонална</a:t>
            </a:r>
            <a:r>
              <a:rPr lang="bg-BG" altLang="bg-BG" sz="2400" dirty="0" smtClean="0">
                <a:solidFill>
                  <a:srgbClr val="C00000"/>
                </a:solidFill>
              </a:rPr>
              <a:t> антитяло  терапия</a:t>
            </a:r>
            <a:r>
              <a:rPr lang="bg-BG" altLang="bg-BG" sz="2400" dirty="0" smtClean="0"/>
              <a:t>, съгласно разрешението за употреба, обикновено е в </a:t>
            </a:r>
            <a:r>
              <a:rPr lang="bg-BG" altLang="bg-BG" sz="2400" dirty="0" smtClean="0">
                <a:solidFill>
                  <a:srgbClr val="C00000"/>
                </a:solidFill>
              </a:rPr>
              <a:t>границите  от 7 000 до 14 000 </a:t>
            </a:r>
            <a:r>
              <a:rPr lang="en-US" altLang="bg-BG" sz="2400" dirty="0" smtClean="0">
                <a:solidFill>
                  <a:srgbClr val="C00000"/>
                </a:solidFill>
              </a:rPr>
              <a:t>euro </a:t>
            </a:r>
            <a:r>
              <a:rPr lang="bg-BG" altLang="bg-BG" sz="2400" dirty="0" smtClean="0"/>
              <a:t>на пациент/година.</a:t>
            </a:r>
          </a:p>
          <a:p>
            <a:pPr eaLnBrk="1" hangingPunct="1"/>
            <a:endParaRPr lang="en-US" altLang="bg-BG" sz="2000" dirty="0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345645"/>
            <a:ext cx="2663354" cy="819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345645"/>
            <a:ext cx="1901825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44738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bg-BG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Директни разходи</a:t>
            </a:r>
            <a:r>
              <a:rPr lang="en-US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bg-BG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 биологична терапия </a:t>
            </a:r>
            <a:endParaRPr lang="en-US" sz="36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28758" name="Group 8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6377105"/>
              </p:ext>
            </p:extLst>
          </p:nvPr>
        </p:nvGraphicFramePr>
        <p:xfrm>
          <a:off x="1043608" y="1340768"/>
          <a:ext cx="6264696" cy="4332449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2528116"/>
                <a:gridCol w="3736580"/>
              </a:tblGrid>
              <a:tr h="851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Международно непатентно наименование</a:t>
                      </a:r>
                      <a:endParaRPr kumimoji="0" lang="bg-BG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8" marR="6857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Разходи за осреднен годишен терапевтичен курс</a:t>
                      </a:r>
                      <a:endParaRPr kumimoji="0" lang="bg-BG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8" marR="68578" marT="0" marB="0" anchor="ctr" horzOverflow="overflow"/>
                </a:tc>
              </a:tr>
              <a:tr h="40632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Golimumab</a:t>
                      </a:r>
                      <a:endParaRPr kumimoji="0" lang="bg-B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NewRoman"/>
                        <a:cs typeface="Times New Roman" pitchFamily="18" charset="0"/>
                      </a:endParaRPr>
                    </a:p>
                  </a:txBody>
                  <a:tcPr marL="68578" marR="6857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11 213 лв.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/>
                </a:tc>
              </a:tr>
              <a:tr h="40632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Adalimumab</a:t>
                      </a:r>
                      <a:endParaRPr kumimoji="0" lang="bg-B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8" marR="6857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10 940  лв.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/>
                </a:tc>
              </a:tr>
              <a:tr h="53780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Rituximab</a:t>
                      </a:r>
                      <a:endParaRPr kumimoji="0" lang="bg-B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8" marR="6857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9 880  лв.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/>
                </a:tc>
              </a:tr>
              <a:tr h="40632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Cetralizumab</a:t>
                      </a:r>
                      <a:endParaRPr kumimoji="0" lang="bg-B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78" marR="6857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13 095  лв.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/>
                </a:tc>
              </a:tr>
              <a:tr h="6283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Tocilizumab</a:t>
                      </a:r>
                      <a:endParaRPr kumimoji="0" lang="bg-BG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21" marB="4572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12 763  лв.</a:t>
                      </a:r>
                      <a:endParaRPr kumimoji="0" lang="bg-BG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21" marB="45721" anchor="ctr" horzOverflow="overflow"/>
                </a:tc>
              </a:tr>
              <a:tr h="6813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Ustekinumab</a:t>
                      </a:r>
                      <a:endParaRPr kumimoji="0" lang="bg-BG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21" marB="4572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22 958 лв.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 marT="45721" marB="45721" anchor="ctr" horzOverflow="overflow"/>
                </a:tc>
              </a:tr>
            </a:tbl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654548"/>
            <a:ext cx="1664179" cy="1008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71506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2411760" y="2636912"/>
            <a:ext cx="6444952" cy="3240360"/>
          </a:xfrm>
        </p:spPr>
        <p:txBody>
          <a:bodyPr>
            <a:normAutofit fontScale="85000" lnSpcReduction="20000"/>
          </a:bodyPr>
          <a:lstStyle/>
          <a:p>
            <a:endParaRPr lang="ru-RU" sz="2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3800" b="0" cap="none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О</a:t>
            </a:r>
            <a:r>
              <a:rPr lang="ru-RU" sz="3800" b="0" cap="none" dirty="0" err="1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среднен</a:t>
            </a:r>
            <a:r>
              <a:rPr lang="ru-RU" sz="3800" b="0" cap="none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800" b="0" cap="none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годишен</a:t>
            </a:r>
            <a:r>
              <a:rPr lang="ru-RU" sz="3800" b="0" cap="none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курс лечение на </a:t>
            </a:r>
            <a:r>
              <a:rPr lang="ru-RU" sz="3800" b="0" cap="none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ревматологични</a:t>
            </a:r>
            <a:r>
              <a:rPr lang="ru-RU" sz="3800" b="0" cap="none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, </a:t>
            </a:r>
            <a:r>
              <a:rPr lang="ru-RU" sz="3800" b="0" cap="none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дерматологични</a:t>
            </a:r>
            <a:r>
              <a:rPr lang="ru-RU" sz="3800" b="0" cap="none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и </a:t>
            </a:r>
            <a:r>
              <a:rPr lang="ru-RU" sz="3800" b="0" cap="none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гастроентерологични</a:t>
            </a:r>
            <a:r>
              <a:rPr lang="ru-RU" sz="3800" b="0" cap="none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800" b="0" cap="none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заболявания</a:t>
            </a:r>
            <a:r>
              <a:rPr lang="ru-RU" sz="3800" b="0" cap="none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с INN </a:t>
            </a:r>
            <a:r>
              <a:rPr lang="ru-RU" sz="3800" b="0" cap="none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Infliximab</a:t>
            </a:r>
            <a:r>
              <a:rPr lang="ru-RU" sz="3800" b="0" cap="none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 - </a:t>
            </a:r>
            <a:r>
              <a:rPr lang="en-US" sz="3800" b="0" cap="none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9 178</a:t>
            </a:r>
            <a:r>
              <a:rPr lang="ru-RU" sz="3800" b="0" cap="none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800" b="0" cap="none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лв</a:t>
            </a:r>
            <a:r>
              <a:rPr lang="ru-RU" sz="2600" b="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bg-BG" sz="2600" b="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err="1"/>
              <a:t>Директни</a:t>
            </a:r>
            <a:r>
              <a:rPr lang="ru-RU" sz="3600" dirty="0"/>
              <a:t> </a:t>
            </a:r>
            <a:r>
              <a:rPr lang="ru-RU" sz="3600" dirty="0" err="1"/>
              <a:t>разходи</a:t>
            </a:r>
            <a:r>
              <a:rPr lang="ru-RU" sz="3600" dirty="0"/>
              <a:t> за терапия с </a:t>
            </a:r>
            <a:r>
              <a:rPr lang="ru-RU" sz="3600" dirty="0" err="1"/>
              <a:t>биоподобни</a:t>
            </a:r>
            <a:r>
              <a:rPr lang="ru-RU" sz="3600" dirty="0"/>
              <a:t> </a:t>
            </a:r>
            <a:r>
              <a:rPr lang="ru-RU" sz="3600" dirty="0" err="1"/>
              <a:t>лекарствени</a:t>
            </a:r>
            <a:r>
              <a:rPr lang="ru-RU" sz="3600" dirty="0"/>
              <a:t> </a:t>
            </a:r>
            <a:r>
              <a:rPr lang="ru-RU" sz="3600" dirty="0" err="1"/>
              <a:t>продукти</a:t>
            </a:r>
            <a:endParaRPr lang="bg-BG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3925888"/>
            <a:ext cx="1872208" cy="2391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2684" y="188641"/>
            <a:ext cx="1309319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921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584632" cy="104016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INN</a:t>
            </a: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, в които НЗОК заплаща </a:t>
            </a:r>
            <a:r>
              <a:rPr lang="bg-BG" dirty="0" err="1" smtClean="0">
                <a:solidFill>
                  <a:schemeClr val="accent1">
                    <a:lumMod val="75000"/>
                  </a:schemeClr>
                </a:solidFill>
              </a:rPr>
              <a:t>биоподобни</a:t>
            </a:r>
            <a:r>
              <a:rPr lang="bg-BG" dirty="0" smtClean="0">
                <a:solidFill>
                  <a:schemeClr val="accent1">
                    <a:lumMod val="75000"/>
                  </a:schemeClr>
                </a:solidFill>
              </a:rPr>
              <a:t> лекарствени продукти</a:t>
            </a:r>
            <a:endParaRPr lang="bg-BG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31786194"/>
              </p:ext>
            </p:extLst>
          </p:nvPr>
        </p:nvGraphicFramePr>
        <p:xfrm>
          <a:off x="395536" y="1628800"/>
          <a:ext cx="5616624" cy="473760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84988"/>
                <a:gridCol w="3931636"/>
              </a:tblGrid>
              <a:tr h="691489">
                <a:tc>
                  <a:txBody>
                    <a:bodyPr/>
                    <a:lstStyle/>
                    <a:p>
                      <a:r>
                        <a:rPr lang="en-US" dirty="0" smtClean="0"/>
                        <a:t>ATC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INN</a:t>
                      </a:r>
                      <a:endParaRPr lang="bg-BG" dirty="0"/>
                    </a:p>
                  </a:txBody>
                  <a:tcPr/>
                </a:tc>
              </a:tr>
              <a:tr h="46063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A10AE04</a:t>
                      </a:r>
                    </a:p>
                    <a:p>
                      <a:endParaRPr lang="bg-BG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Insulin </a:t>
                      </a:r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glargine</a:t>
                      </a:r>
                      <a:endParaRPr lang="bg-BG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6863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B03XA01</a:t>
                      </a:r>
                    </a:p>
                    <a:p>
                      <a:endParaRPr lang="bg-BG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Erythropoietine</a:t>
                      </a: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/Human recombinant</a:t>
                      </a:r>
                      <a:endParaRPr lang="bg-BG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69148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H01AC01</a:t>
                      </a:r>
                      <a:endParaRPr lang="bg-BG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Somatropin</a:t>
                      </a: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bg-BG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69148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L04AB02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Infliximab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691489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L03AA02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Filgrastim</a:t>
                      </a:r>
                      <a:endParaRPr kumimoji="0" lang="en-US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91489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L01XC02</a:t>
                      </a:r>
                      <a:endParaRPr kumimoji="0" lang="en-US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Rituximab</a:t>
                      </a:r>
                      <a:endParaRPr kumimoji="0" lang="en-US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0192" y="1371600"/>
            <a:ext cx="2539008" cy="4577680"/>
          </a:xfrm>
        </p:spPr>
        <p:txBody>
          <a:bodyPr>
            <a:normAutofit fontScale="92500" lnSpcReduction="20000"/>
          </a:bodyPr>
          <a:lstStyle/>
          <a:p>
            <a:r>
              <a:rPr lang="bg-BG" sz="1800" dirty="0" smtClean="0"/>
              <a:t>В </a:t>
            </a:r>
            <a:r>
              <a:rPr lang="en-US" sz="1800" dirty="0" smtClean="0"/>
              <a:t>INN Infliximab </a:t>
            </a:r>
            <a:r>
              <a:rPr lang="bg-BG" sz="1800" dirty="0" smtClean="0"/>
              <a:t> НЗОК заплаща само </a:t>
            </a:r>
            <a:r>
              <a:rPr lang="bg-BG" sz="1800" dirty="0" err="1" smtClean="0"/>
              <a:t>биопод</a:t>
            </a:r>
            <a:r>
              <a:rPr lang="bg-BG" sz="1800" dirty="0" err="1"/>
              <a:t>о</a:t>
            </a:r>
            <a:r>
              <a:rPr lang="bg-BG" sz="1800" dirty="0" err="1" smtClean="0"/>
              <a:t>бни</a:t>
            </a:r>
            <a:r>
              <a:rPr lang="bg-BG" sz="1800" dirty="0" smtClean="0"/>
              <a:t> лекарствени продукти.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ru-RU" sz="1800" dirty="0" err="1"/>
              <a:t>Към</a:t>
            </a:r>
            <a:r>
              <a:rPr lang="ru-RU" sz="1800" dirty="0"/>
              <a:t> момент в </a:t>
            </a:r>
            <a:r>
              <a:rPr lang="ru-RU" sz="1800" dirty="0" smtClean="0"/>
              <a:t>INN </a:t>
            </a:r>
            <a:r>
              <a:rPr lang="ru-RU" sz="1800" dirty="0" err="1"/>
              <a:t>Filgrastim</a:t>
            </a:r>
            <a:r>
              <a:rPr lang="ru-RU" sz="1800" dirty="0"/>
              <a:t> НЗОК </a:t>
            </a:r>
            <a:r>
              <a:rPr lang="ru-RU" sz="1800" dirty="0" err="1"/>
              <a:t>заплаща</a:t>
            </a:r>
            <a:r>
              <a:rPr lang="ru-RU" sz="1800" dirty="0"/>
              <a:t> само </a:t>
            </a:r>
            <a:r>
              <a:rPr lang="ru-RU" sz="1800" dirty="0" err="1"/>
              <a:t>биоподобни</a:t>
            </a:r>
            <a:r>
              <a:rPr lang="ru-RU" sz="1800" dirty="0"/>
              <a:t> </a:t>
            </a:r>
            <a:r>
              <a:rPr lang="ru-RU" sz="1800" dirty="0" err="1"/>
              <a:t>лекарствени</a:t>
            </a:r>
            <a:r>
              <a:rPr lang="ru-RU" sz="1800" dirty="0"/>
              <a:t> </a:t>
            </a:r>
            <a:r>
              <a:rPr lang="ru-RU" sz="1800" dirty="0" err="1"/>
              <a:t>продукти</a:t>
            </a:r>
            <a:r>
              <a:rPr lang="ru-RU" sz="1800" dirty="0"/>
              <a:t>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r>
              <a:rPr lang="bg-BG" sz="1800" dirty="0" smtClean="0"/>
              <a:t>От м.декември 2017 НЗОК ще заплаща </a:t>
            </a:r>
            <a:r>
              <a:rPr lang="bg-BG" sz="1800" dirty="0" err="1" smtClean="0"/>
              <a:t>биоподобен</a:t>
            </a:r>
            <a:r>
              <a:rPr lang="bg-BG" sz="1800" dirty="0" smtClean="0"/>
              <a:t> лекарствен продукт и в </a:t>
            </a:r>
            <a:r>
              <a:rPr lang="en-US" sz="1800" dirty="0" smtClean="0"/>
              <a:t>INN</a:t>
            </a:r>
            <a:r>
              <a:rPr lang="bg-BG" sz="1800" dirty="0" smtClean="0"/>
              <a:t> </a:t>
            </a:r>
            <a:r>
              <a:rPr lang="en-US" sz="1800" dirty="0" smtClean="0"/>
              <a:t>Rituximab</a:t>
            </a:r>
            <a:r>
              <a:rPr lang="bg-BG" sz="1800" dirty="0" smtClean="0"/>
              <a:t>.</a:t>
            </a:r>
            <a:endParaRPr lang="bg-BG" sz="1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733256"/>
            <a:ext cx="1383283" cy="835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620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301208"/>
            <a:ext cx="1656184" cy="1082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196" y="836712"/>
            <a:ext cx="8120314" cy="43532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308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1382688" cy="828429"/>
          </a:xfrm>
        </p:spPr>
        <p:txBody>
          <a:bodyPr/>
          <a:lstStyle/>
          <a:p>
            <a:endParaRPr lang="bg-BG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50741"/>
            <a:ext cx="117514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42829"/>
            <a:ext cx="8552350" cy="46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943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604</TotalTime>
  <Words>614</Words>
  <Application>Microsoft Office PowerPoint</Application>
  <PresentationFormat>On-screen Show (4:3)</PresentationFormat>
  <Paragraphs>91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Civic</vt:lpstr>
      <vt:lpstr>Биоподобните лекарствени продукти  през погледа на НЗОК</vt:lpstr>
      <vt:lpstr>Подобни биологични лекарствени продукти (Biosimilar) - определение</vt:lpstr>
      <vt:lpstr>Заменяемост/взаимозаменяемост на Биологични и Биоподобни ЛП</vt:lpstr>
      <vt:lpstr>Икономическа оценка на лечението</vt:lpstr>
      <vt:lpstr>Директни разходи за биологична терапия </vt:lpstr>
      <vt:lpstr>Директни разходи за терапия с биоподобни лекарствени продукти</vt:lpstr>
      <vt:lpstr>INN, в които НЗОК заплаща биоподобни лекарствени продукти</vt:lpstr>
      <vt:lpstr>PowerPoint Presentation</vt:lpstr>
      <vt:lpstr>PowerPoint Presentation</vt:lpstr>
      <vt:lpstr> Дял на пациентите на лечение с биоподобни лекарствени продукти в съответното международно непатентно наименование</vt:lpstr>
      <vt:lpstr>PowerPoint Presentation</vt:lpstr>
      <vt:lpstr>Сравнение на месечен курс лечение, заплащан от НЗОК </vt:lpstr>
      <vt:lpstr>Изводи</vt:lpstr>
      <vt:lpstr> Препоръки</vt:lpstr>
      <vt:lpstr> Заключение</vt:lpstr>
      <vt:lpstr>Благодаря за вниманието !</vt:lpstr>
    </vt:vector>
  </TitlesOfParts>
  <Company>NZOK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БИОПОДОБНИ – НЗОК и …..</dc:title>
  <dc:creator>nhif</dc:creator>
  <cp:lastModifiedBy>475A_MT</cp:lastModifiedBy>
  <cp:revision>46</cp:revision>
  <cp:lastPrinted>2017-12-05T08:25:47Z</cp:lastPrinted>
  <dcterms:created xsi:type="dcterms:W3CDTF">2017-12-02T09:54:24Z</dcterms:created>
  <dcterms:modified xsi:type="dcterms:W3CDTF">2017-12-06T15:55:48Z</dcterms:modified>
</cp:coreProperties>
</file>